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3333CC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62" autoAdjust="0"/>
  </p:normalViewPr>
  <p:slideViewPr>
    <p:cSldViewPr>
      <p:cViewPr varScale="1">
        <p:scale>
          <a:sx n="71" d="100"/>
          <a:sy n="71" d="100"/>
        </p:scale>
        <p:origin x="-135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237C1-8FB7-4221-AFB5-0D8EDAFB4823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5BEF9-3AE9-472C-ADFD-1C149BA57B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9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FFCD4-3262-4CEF-9469-374BE1C8484F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2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23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71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40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1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2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44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42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6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12959-37A6-45AA-8219-C1E0AB23372D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5948C-6F29-4068-9449-3F9D491A0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65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0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image" Target="../media/image26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3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3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3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3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0.wav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0.wav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0.wav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62000" y="0"/>
            <a:ext cx="7848600" cy="1862048"/>
          </a:xfrm>
          <a:prstGeom prst="rect">
            <a:avLst/>
          </a:prstGeom>
          <a:solidFill>
            <a:srgbClr val="33CC33"/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30480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11667"/>
            <a:ext cx="7848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8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"/>
            <a:ext cx="6248400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4400" b="1" dirty="0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রুল</a:t>
            </a:r>
            <a:endParaRPr lang="en-US" sz="4400" b="1" dirty="0">
              <a:solidFill>
                <a:srgbClr val="CC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1349276"/>
            <a:ext cx="3733800" cy="2554545"/>
          </a:xfrm>
          <a:prstGeom prst="rect">
            <a:avLst/>
          </a:prstGeom>
          <a:noFill/>
          <a:ln w="28575">
            <a:solidFill>
              <a:srgbClr val="CC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এডমন্ড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গান্টার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১৬২০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slide Rule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আবিষ্কার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। ১৬৩২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উইলিয়াম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আগট্রেড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উন্নতি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সাধন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66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sliderule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828800"/>
            <a:ext cx="3733800" cy="667246"/>
          </a:xfrm>
          <a:prstGeom prst="rect">
            <a:avLst/>
          </a:prstGeom>
          <a:ln w="28575">
            <a:solidFill>
              <a:srgbClr val="0000CC"/>
            </a:solidFill>
          </a:ln>
        </p:spPr>
      </p:pic>
      <p:pic>
        <p:nvPicPr>
          <p:cNvPr id="3074" name="Picture 2" descr="D:\photo\ganter pictur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3041822"/>
            <a:ext cx="2576512" cy="282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0088" y="6172200"/>
            <a:ext cx="2576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ADMOND GANTER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26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7337"/>
            <a:ext cx="754380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CC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পাস্কেলের</a:t>
            </a:r>
            <a:r>
              <a:rPr lang="en-US" sz="6000" dirty="0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যান্ত্রিক</a:t>
            </a:r>
            <a:r>
              <a:rPr lang="en-US" sz="6000" dirty="0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ক্যালকুলেটর</a:t>
            </a:r>
            <a:endParaRPr lang="en-US" sz="6000" dirty="0">
              <a:solidFill>
                <a:srgbClr val="CC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8200" y="1295400"/>
            <a:ext cx="4114800" cy="4031873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১৬৪২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ব্লেইজ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প্যাস্কেল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Blaise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Pascal)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ফরাসী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যুবক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যান্ত্রিক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গননা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আবিষ্কার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করেন।যাহা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প্যাস্কেলের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যান্ত্রিক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ক্যালকুলেটর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পরিচিত।এ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শুধু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বিয়োগ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সম্ভব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Pascaline calculato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375" y="1295400"/>
            <a:ext cx="3931825" cy="2590800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2050" name="Picture 2" descr="D:\photo\blaise-pasc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62400"/>
            <a:ext cx="2857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6343650"/>
            <a:ext cx="2857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BLAISE  PASCAL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18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7010400" cy="1015663"/>
          </a:xfrm>
          <a:prstGeom prst="rect">
            <a:avLst/>
          </a:prstGeom>
          <a:solidFill>
            <a:srgbClr val="00B0F0"/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লিবনিজের</a:t>
            </a:r>
            <a:r>
              <a:rPr lang="en-US" sz="6000" dirty="0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6000" dirty="0" err="1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ক্যালকুলেটর</a:t>
            </a:r>
            <a:endParaRPr lang="en-US" sz="6000" dirty="0">
              <a:solidFill>
                <a:srgbClr val="CC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33800" y="1730276"/>
            <a:ext cx="5181600" cy="2308324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১৬৭১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জার্মান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গনিতবিদ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গট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ফ্রাইড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ভন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লিবনিজ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আরও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যান্ত্রিক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গনণার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করেন।এটা</a:t>
            </a:r>
            <a:r>
              <a:rPr lang="bn-BD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বাণিজ্যিক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ক্যালকুলেটর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leibniz c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752600"/>
            <a:ext cx="3374136" cy="2209800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5122" name="Picture 2" descr="C:\Users\DOEL\Desktop\photo\leibni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81000" y="4191000"/>
            <a:ext cx="3145536" cy="212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6305490"/>
            <a:ext cx="335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VON  LIEBNIZ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62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28600"/>
            <a:ext cx="487680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ডিফারেন্স</a:t>
            </a:r>
            <a:r>
              <a:rPr lang="en-US" sz="60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ইঞ্জিন</a:t>
            </a:r>
            <a:endParaRPr lang="en-US" sz="60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1371600"/>
            <a:ext cx="4572000" cy="3970318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১৮১২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ইংল্যান্ডের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ক্যামব্রিজ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বিশ্ববিদ্যালয়ের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গণিতের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অধ্যাপক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চার্লস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ব্যাবেজ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গনণার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আবিষ্কারের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যাহা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ডিফারেন্স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ইঞ্জিন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5" name="Picture 4" descr="difference ingin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371600"/>
            <a:ext cx="4038600" cy="3619500"/>
          </a:xfrm>
          <a:prstGeom prst="rect">
            <a:avLst/>
          </a:prstGeom>
          <a:solidFill>
            <a:srgbClr val="6600CC"/>
          </a:solidFill>
          <a:ln>
            <a:solidFill>
              <a:srgbClr val="0000CC"/>
            </a:solidFill>
          </a:ln>
        </p:spPr>
      </p:pic>
      <p:pic>
        <p:nvPicPr>
          <p:cNvPr id="6146" name="Picture 2" descr="C:\Users\DOEL\Desktop\photo\babbaz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876800"/>
            <a:ext cx="2133600" cy="165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9600" y="653330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CHARLES BABBAZE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9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"/>
            <a:ext cx="6705600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এ্যানালিটিক্যাল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ইঞ্জিন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8600" y="1447800"/>
            <a:ext cx="4648200" cy="3539430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১৮৩৩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ইংল্যান্ডের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ক্যামব্রিজ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বিশ্ববিদ্যালয়ের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গণিতের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অধ্যাপক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চার্লস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ব্যাবেজ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এ্যানালিটিক্যাল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ইঞ্জিন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অপর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ম্যাকানিক্যাল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বিশ্বে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আলোড়ন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endParaRPr lang="en-US" sz="3200" dirty="0"/>
          </a:p>
        </p:txBody>
      </p:sp>
      <p:pic>
        <p:nvPicPr>
          <p:cNvPr id="1026" name="Picture 2" descr="D:\photo content\Analytical Engi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7800"/>
            <a:ext cx="3733800" cy="2943119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</p:pic>
      <p:pic>
        <p:nvPicPr>
          <p:cNvPr id="5" name="Picture 2" descr="C:\Users\DOEL\Desktop\photo\babbaz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4419600"/>
            <a:ext cx="2362200" cy="216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600" y="653330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CHARLES BABBAZE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30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228598"/>
            <a:ext cx="5867400" cy="1015663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সেন্সাস</a:t>
            </a:r>
            <a:r>
              <a:rPr lang="en-US" sz="60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মেশিন</a:t>
            </a:r>
            <a:endParaRPr lang="en-US" sz="60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7600" y="1560255"/>
            <a:ext cx="5105400" cy="2554545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১৮৮৭-১৮৯০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যুক্তরাষ্ট্রের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ড.হারম্যান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হেলরিথ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সেন্সাস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মেশিন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১৮৯৪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তিনি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যন্ত্রকে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আরো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উন্নতরুপ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দান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170" name="Picture 2" descr="http://www.danielclemente.com/apuntes/asai/hh_files/census-proce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24" y="4572000"/>
            <a:ext cx="6282276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ile:Hollerit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01" y="1465927"/>
            <a:ext cx="3386201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171890"/>
            <a:ext cx="2802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DR.HARMAN HOLERITH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06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52400"/>
            <a:ext cx="541020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টেবুলেটিং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মেশিন</a:t>
            </a:r>
            <a:endParaRPr lang="en-US" sz="60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62400" y="1447800"/>
            <a:ext cx="4953000" cy="2554545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১৮৯৬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হেলরিথ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টেবুলেটিং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মেশিন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করেন।তিনি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পরবর্তিতে ‘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টেবুলেটং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মেশিন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কোম্পানী</a:t>
            </a:r>
            <a:r>
              <a:rPr lang="bn-BD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’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ব্যবসায়িক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প্রতিষ্ঠান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তোলেন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tabulating machin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447800"/>
            <a:ext cx="3581400" cy="2357438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6" name="Picture 4" descr="File:Hollerit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4036720"/>
            <a:ext cx="3200400" cy="259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6534090"/>
            <a:ext cx="2802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DR.HARMAN HOLERITH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37338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TABULATING MACHINE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329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28600"/>
            <a:ext cx="4880114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ABC </a:t>
            </a:r>
            <a:r>
              <a:rPr lang="en-US" sz="6000" b="1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60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24000"/>
            <a:ext cx="5562600" cy="3046988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১৯৪২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আমেরিকার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আইওয়া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বিশ্ববিদ্যালয়ের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অধ্যাপক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ভিনসেন্ট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এ্যাটনসফ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ক্লিফোর্ট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বেরী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ভ্যাকুয়াম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টিউব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ব্যাহার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আবিষ্কার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যাকে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এ্যাটনসফ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বেরি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সংক্ষেপে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ABC </a:t>
            </a:r>
            <a:r>
              <a:rPr lang="en-US" sz="3200" dirty="0" err="1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 descr="G:\photo\ABC Computer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3200400" cy="3015289"/>
          </a:xfrm>
          <a:prstGeom prst="rect">
            <a:avLst/>
          </a:prstGeom>
          <a:solidFill>
            <a:srgbClr val="6600CC"/>
          </a:solidFill>
          <a:ln w="28575">
            <a:solidFill>
              <a:schemeClr val="tx1"/>
            </a:solidFill>
          </a:ln>
        </p:spPr>
      </p:pic>
      <p:pic>
        <p:nvPicPr>
          <p:cNvPr id="4098" name="Picture 2" descr="D:\photo\atanso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724400"/>
            <a:ext cx="32004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4126468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ABC </a:t>
            </a:r>
            <a:r>
              <a:rPr lang="en-US" sz="2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33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28600"/>
            <a:ext cx="5486400" cy="1015663"/>
          </a:xfrm>
          <a:prstGeom prst="rect">
            <a:avLst/>
          </a:prstGeom>
          <a:gradFill flip="none" rotWithShape="1">
            <a:gsLst>
              <a:gs pos="0">
                <a:schemeClr val="bg1">
                  <a:tint val="80000"/>
                  <a:satMod val="300000"/>
                </a:schemeClr>
              </a:gs>
              <a:gs pos="100000">
                <a:schemeClr val="bg1">
                  <a:shade val="30000"/>
                  <a:satMod val="20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এনিয়াক</a:t>
            </a:r>
            <a:r>
              <a:rPr lang="en-US" sz="60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0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ENIAC</a:t>
            </a:r>
            <a:r>
              <a:rPr lang="en-US" sz="6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6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19600" y="1524000"/>
            <a:ext cx="4572000" cy="3539430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যুক্তরাষ্ট্রের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পেনসিল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ভেনিয়া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বিশ্ববিদ্যালয়ের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অধ্যাপক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মসলি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প্রেসপার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একার্টের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প্রচেষ্টায়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১৯৪৬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এনিয়াক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বৃহাদাকার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কম্পিউটারটি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আবিষ্কৃত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যাতে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১৮০০০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ইলেকট্রনিক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বাল্ব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৩০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টন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sz="32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ENIAC C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371600"/>
            <a:ext cx="4038600" cy="2209800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6" name="Picture 4" descr="C:\Users\DOEL\Desktop\D TWO\Eckert-and-Mauchly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33800"/>
            <a:ext cx="31242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1000" y="6324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মসলি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প্রেসপার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একার্ট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1600" y="3195935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এনিয়াক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9386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381000"/>
            <a:ext cx="6248400" cy="1015663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মার্ক-১</a:t>
            </a:r>
            <a:r>
              <a:rPr lang="en-US" sz="48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(MAK-</a:t>
            </a:r>
            <a:r>
              <a:rPr lang="en-US" sz="6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6000" dirty="0" smtClean="0">
                <a:solidFill>
                  <a:srgbClr val="0000CC"/>
                </a:solidFill>
              </a:rPr>
              <a:t>)</a:t>
            </a:r>
            <a:endParaRPr lang="en-US" sz="6000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1676400"/>
            <a:ext cx="4572000" cy="3046988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1944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হার্ভার্ড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বিশ্ববিদ্যালয়ের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গণিতের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অধ্যাপক</a:t>
            </a:r>
            <a:r>
              <a:rPr lang="bn-BD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হাওয়ার্ড আইকেন 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যান্ত্রিক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পদ্ধতির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সমন্বয়ে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৫১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ফুট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লম্বা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ও ৮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ফুট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উচু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স্বয়ংক্রিয়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যেটি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মার্ক-১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-mark-1 comput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76400"/>
            <a:ext cx="3860800" cy="2895600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8194" name="Picture 2" descr="C:\Users\DOEL\Desktop\D TWO\HOWARD AIKEN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3868"/>
            <a:ext cx="3860800" cy="195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3341" y="40386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মার্ক-১</a:t>
            </a:r>
            <a:endParaRPr lang="en-US" sz="3200" dirty="0">
              <a:solidFill>
                <a:srgbClr val="66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62601" y="6375557"/>
            <a:ext cx="2191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FFFF00"/>
                </a:solidFill>
              </a:rPr>
              <a:t>হাওয়ার্ড আইকেন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0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457200"/>
            <a:ext cx="845820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209800"/>
            <a:ext cx="6324600" cy="3416320"/>
          </a:xfrm>
          <a:prstGeom prst="rect">
            <a:avLst/>
          </a:prstGeom>
          <a:noFill/>
          <a:ln w="57150">
            <a:solidFill>
              <a:srgbClr val="CC00CC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নামঃ </a:t>
            </a:r>
            <a:r>
              <a:rPr lang="bn-BD" sz="54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ইস্রাফিল হোসেন</a:t>
            </a:r>
            <a:endParaRPr lang="bn-BD" sz="54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প্রতিষ্ঠানে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নামঃ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কাজী আলাউদ্দীন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কলেজ</a:t>
            </a:r>
            <a:endParaRPr lang="bn-BD" sz="36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তারালী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কালিগঞ্জ, </a:t>
            </a:r>
            <a:r>
              <a:rPr lang="bn-BD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সাতক্ষীরা। </a:t>
            </a:r>
            <a:endParaRPr lang="en-US" sz="3600" dirty="0" smtClean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3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০১৭১৫-৬০৯৫৬৮</a:t>
            </a:r>
            <a:endParaRPr lang="en-US" sz="3200" dirty="0" smtClean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2400" dirty="0" smtClean="0">
                <a:solidFill>
                  <a:srgbClr val="0000CC"/>
                </a:solidFill>
                <a:latin typeface="Elephant" pitchFamily="18" charset="0"/>
                <a:cs typeface="NikoshBAN" pitchFamily="2" charset="0"/>
              </a:rPr>
              <a:t>israfilhossainifa@gmail.com</a:t>
            </a:r>
            <a:endParaRPr lang="en-US" sz="3200" dirty="0">
              <a:solidFill>
                <a:srgbClr val="0000CC"/>
              </a:solidFill>
              <a:latin typeface="Elephant" pitchFamily="18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981200" y="304800"/>
            <a:ext cx="4953000" cy="1219200"/>
          </a:xfrm>
          <a:prstGeom prst="ellipse">
            <a:avLst/>
          </a:prstGeom>
          <a:noFill/>
          <a:ln w="5715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7315200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এডস্যাক</a:t>
            </a:r>
            <a:r>
              <a:rPr lang="en-US" sz="60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smtClean="0">
                <a:solidFill>
                  <a:srgbClr val="0000CC"/>
                </a:solidFill>
                <a:latin typeface="Elephant" pitchFamily="18" charset="0"/>
                <a:cs typeface="NikoshBAN" pitchFamily="2" charset="0"/>
              </a:rPr>
              <a:t>(EDSAC)</a:t>
            </a:r>
            <a:endParaRPr lang="en-US" sz="6000" dirty="0">
              <a:solidFill>
                <a:srgbClr val="0000CC"/>
              </a:solidFill>
              <a:latin typeface="Elephant" pitchFamily="18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7200" y="1676400"/>
            <a:ext cx="4876800" cy="4524315"/>
          </a:xfrm>
          <a:prstGeom prst="rect">
            <a:avLst/>
          </a:prstGeom>
          <a:noFill/>
          <a:ln w="19050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১949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ইংল্যান্ডের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ক্যামব্রিজ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বিশ্ববিদ্যালয়ের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গণিতের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অধ্যাপক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মরিস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উইলকিস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নিউম্যানের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লাগিয়ে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Electronic Delayed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Storaged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Automatic Computer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যাহা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সংক্ষেপে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EDSAC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EDSAC C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53" y="1676400"/>
            <a:ext cx="4024547" cy="3164300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6" name="Picture 2" descr="C:\Users\DOEL\Desktop\D TWO\Maurice Wilk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993100"/>
            <a:ext cx="3048000" cy="178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9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609600"/>
            <a:ext cx="8991600" cy="129266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এডভ্যাক</a:t>
            </a:r>
            <a:r>
              <a:rPr lang="en-US" sz="60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(EDVAC)</a:t>
            </a:r>
            <a:r>
              <a:rPr lang="en-US" sz="6000" b="1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6000" b="1" dirty="0" smtClean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14800" y="2286000"/>
            <a:ext cx="4800600" cy="3046988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১৯৫০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মসলি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প্রেসপার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একার্ট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আরো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অনেকে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মিলে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ভন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নিউম্যানের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ধারণার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ভিত্তিতে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Electronic Discrete Variable Automatic Calculator (EDVAC)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edva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" y="2093717"/>
            <a:ext cx="3124200" cy="1896366"/>
          </a:xfrm>
          <a:prstGeom prst="rect">
            <a:avLst/>
          </a:prstGeom>
          <a:ln w="12700">
            <a:solidFill>
              <a:srgbClr val="0000CC"/>
            </a:solidFill>
          </a:ln>
        </p:spPr>
      </p:pic>
      <p:pic>
        <p:nvPicPr>
          <p:cNvPr id="9220" name="Picture 4" descr="C:\Users\DOEL\Desktop\D TWO\Eckert-and-Mauchly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" y="4038600"/>
            <a:ext cx="31242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6230" y="647253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2400" b="1" dirty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মসলি</a:t>
            </a:r>
            <a:r>
              <a:rPr lang="bn-BD" sz="2400" b="1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bn-BD" sz="2400" b="1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প্রেসপার</a:t>
            </a:r>
            <a:r>
              <a:rPr lang="en-US" sz="2400" b="1" dirty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একার্ট</a:t>
            </a:r>
            <a:endParaRPr lang="en-US" sz="2400" b="1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44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09600"/>
            <a:ext cx="8991600" cy="12926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ইউনিভ্যাক</a:t>
            </a:r>
            <a:r>
              <a:rPr lang="en-US" sz="60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(UNIVAC)</a:t>
            </a:r>
            <a:r>
              <a:rPr lang="en-US" sz="60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6000" dirty="0" smtClean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191000" y="2133600"/>
            <a:ext cx="4800600" cy="2554545"/>
          </a:xfrm>
          <a:prstGeom prst="rect">
            <a:avLst/>
          </a:prstGeom>
          <a:noFill/>
          <a:ln w="19050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১৯৫০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ড.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মসলি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প্রেসপার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একার্ট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Universal Automatic Computer (UNIVAC)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যেটি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বাণিজ্যিক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ভিত্তিতে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বিশ্বের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ইলেক্ট্রনিক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univac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057400"/>
            <a:ext cx="3733800" cy="2800350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5" name="Picture 4" descr="C:\Users\DOEL\Desktop\D TWO\Eckert-and-Mauchly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010151"/>
            <a:ext cx="377952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49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95507"/>
            <a:ext cx="8305800" cy="14465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rgbClr val="66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33CC33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8800" dirty="0">
              <a:solidFill>
                <a:srgbClr val="33CC3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119425"/>
            <a:ext cx="8305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Blip>
                <a:blip r:embed="rId4"/>
              </a:buBlip>
            </a:pP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ইতিহাস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কর।</a:t>
            </a:r>
            <a:endParaRPr lang="en-US" sz="54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857250" indent="-857250">
              <a:buBlip>
                <a:blip r:embed="rId4"/>
              </a:buBlip>
            </a:pP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ENIAC </a:t>
            </a:r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UNIVAC</a:t>
            </a:r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বর্ণনা 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857250" indent="-857250"/>
            <a:endParaRPr lang="en-US" sz="5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6830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0810" y="228600"/>
            <a:ext cx="6553200" cy="144655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209800"/>
            <a:ext cx="8153400" cy="4708981"/>
          </a:xfrm>
          <a:prstGeom prst="rect">
            <a:avLst/>
          </a:prstGeom>
          <a:gradFill flip="none" rotWithShape="1">
            <a:gsLst>
              <a:gs pos="0">
                <a:srgbClr val="33CC33">
                  <a:shade val="30000"/>
                  <a:satMod val="115000"/>
                </a:srgbClr>
              </a:gs>
              <a:gs pos="50000">
                <a:srgbClr val="33CC33">
                  <a:shade val="67500"/>
                  <a:satMod val="115000"/>
                </a:srgbClr>
              </a:gs>
              <a:gs pos="100000">
                <a:srgbClr val="33CC33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rgbClr val="6B19A9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অ্যাবাকাস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বর্নণা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ডিফারেন্স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ইঞ্জিন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এ্যানালিটিক্যাল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ইঞ্জিন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MARK-1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বর্নণা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ENIAC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UNIVAC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n-BD" sz="36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/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25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543800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66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8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720876"/>
            <a:ext cx="8686800" cy="2308324"/>
          </a:xfrm>
          <a:prstGeom prst="rect">
            <a:avLst/>
          </a:prstGeom>
          <a:noFill/>
          <a:ln w="28575">
            <a:solidFill>
              <a:srgbClr val="CC00CC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আবিষ্কারের</a:t>
            </a:r>
            <a:r>
              <a:rPr lang="en-US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ইতিহাস</a:t>
            </a:r>
            <a:r>
              <a:rPr lang="en-US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bn-BD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solidFill>
                <a:srgbClr val="6600CC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400" dirty="0" smtClean="0">
              <a:solidFill>
                <a:srgbClr val="6600CC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MARK-1 </a:t>
            </a:r>
            <a:r>
              <a:rPr lang="en-US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0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ENIAC</a:t>
            </a:r>
            <a:r>
              <a:rPr lang="en-US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বর্নণা</a:t>
            </a:r>
            <a:r>
              <a:rPr lang="en-US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40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endParaRPr lang="en-US" sz="4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057400" y="533400"/>
            <a:ext cx="5029200" cy="1371600"/>
          </a:xfrm>
          <a:prstGeom prst="ellipse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9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1009"/>
            <a:ext cx="7010400" cy="14465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 w="5715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88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8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Chrysanthemu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133600"/>
            <a:ext cx="8305800" cy="4580395"/>
          </a:xfrm>
          <a:prstGeom prst="rect">
            <a:avLst/>
          </a:prstGeom>
          <a:ln w="38100">
            <a:solidFill>
              <a:srgbClr val="CC00CC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7530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533400"/>
            <a:ext cx="8001000" cy="1107996"/>
          </a:xfrm>
          <a:prstGeom prst="rect">
            <a:avLst/>
          </a:prstGeom>
          <a:solidFill>
            <a:srgbClr val="00B0F0"/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6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362200"/>
            <a:ext cx="8077200" cy="403187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একাদশ</a:t>
            </a:r>
          </a:p>
          <a:p>
            <a:r>
              <a:rPr lang="en-US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কম্পিউটার শিক্ষা</a:t>
            </a:r>
          </a:p>
          <a:p>
            <a:r>
              <a:rPr lang="en-US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কম্পিউটা</a:t>
            </a:r>
            <a:r>
              <a:rPr lang="en-US" sz="4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রের</a:t>
            </a:r>
            <a:r>
              <a:rPr lang="en-US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ইতিহাস</a:t>
            </a:r>
            <a:endParaRPr lang="bn-BD" sz="48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সময়ঃ</a:t>
            </a:r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৪০ মিনিট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667000" y="533400"/>
            <a:ext cx="3962400" cy="1066800"/>
          </a:xfrm>
          <a:prstGeom prst="ellipse">
            <a:avLst/>
          </a:prstGeom>
          <a:noFill/>
          <a:ln w="571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7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371600"/>
          </a:xfrm>
          <a:blipFill>
            <a:blip r:embed="rId3"/>
            <a:tile tx="0" ty="0" sx="100000" sy="100000" flip="none" algn="tl"/>
          </a:blipFill>
          <a:ln w="76200">
            <a:solidFill>
              <a:srgbClr val="002060"/>
            </a:solidFill>
          </a:ln>
        </p:spPr>
        <p:txBody>
          <a:bodyPr>
            <a:noAutofit/>
          </a:bodyPr>
          <a:lstStyle/>
          <a:p>
            <a:r>
              <a:rPr lang="bn-BD" sz="7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পাঠের উদ্দেশ্য</a:t>
            </a:r>
            <a:endParaRPr lang="en-US" sz="72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  <a:blipFill>
            <a:blip r:embed="rId4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অ্যাবাকাস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ডিফারেন্স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ইঞ্জিন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এ্যানালিটিক্যাল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ইঞ্জিন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MARK-1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ENIAC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UNIVAC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আবিষ্কারের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ইতিহাস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পারবে।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514600" y="228600"/>
            <a:ext cx="4267200" cy="1295400"/>
          </a:xfrm>
          <a:prstGeom prst="ellipse">
            <a:avLst/>
          </a:prstGeom>
          <a:noFill/>
          <a:ln w="5715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54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/>
          <p:cNvSpPr/>
          <p:nvPr/>
        </p:nvSpPr>
        <p:spPr>
          <a:xfrm>
            <a:off x="228600" y="1219200"/>
            <a:ext cx="4495800" cy="1447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দেখতে পাচ্ছ?</a:t>
            </a:r>
            <a:endParaRPr lang="en-US" sz="2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52400" y="3962400"/>
            <a:ext cx="4495800" cy="1447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দেখতে পাচ্ছ?</a:t>
            </a:r>
            <a:endParaRPr lang="en-US" sz="2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8" descr="http://t0.gstatic.com/images?q=tbn:ANd9GcR1DIthxaYMqDG6gFKMw3qWE8AqVSwFUznuldi7Tekod6ZqH8i2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57200"/>
            <a:ext cx="4038600" cy="2731537"/>
          </a:xfrm>
          <a:prstGeom prst="rect">
            <a:avLst/>
          </a:prstGeom>
          <a:solidFill>
            <a:srgbClr val="FF00FF"/>
          </a:solidFill>
          <a:ln w="28575">
            <a:solidFill>
              <a:srgbClr val="0000CC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/>
        </p:spPr>
      </p:pic>
      <p:pic>
        <p:nvPicPr>
          <p:cNvPr id="5" name="Picture 2" descr="C:\Users\DOEL\Desktop\New folder\Mainframe-Compute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3880707" cy="2819400"/>
          </a:xfrm>
          <a:prstGeom prst="rect">
            <a:avLst/>
          </a:prstGeom>
          <a:noFill/>
          <a:ln w="28575">
            <a:solidFill>
              <a:srgbClr val="66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54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OEL\Desktop\New folder\mainframecompu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57400"/>
            <a:ext cx="5257800" cy="4180901"/>
          </a:xfrm>
          <a:prstGeom prst="rect">
            <a:avLst/>
          </a:prstGeom>
          <a:noFill/>
          <a:ln w="38100"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Arrow Callout 4"/>
          <p:cNvSpPr/>
          <p:nvPr/>
        </p:nvSpPr>
        <p:spPr>
          <a:xfrm>
            <a:off x="838200" y="457200"/>
            <a:ext cx="7848600" cy="1143000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800" b="1" dirty="0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b="1" dirty="0" err="1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800" b="1" dirty="0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800" b="1" dirty="0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800" b="1" dirty="0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800" b="1" dirty="0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4800" b="1" dirty="0" smtClean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 ? </a:t>
            </a:r>
            <a:endParaRPr lang="en-US" sz="4800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51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1447800"/>
            <a:ext cx="8763000" cy="147732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7200" b="1" u="sng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কম্পিউটা</a:t>
            </a:r>
            <a:r>
              <a:rPr lang="en-US" sz="7200" b="1" u="sng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রের</a:t>
            </a:r>
            <a:r>
              <a:rPr lang="en-US" sz="7200" b="1" u="sng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u="sng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ইতিহাস</a:t>
            </a:r>
            <a:endParaRPr lang="bn-BD" sz="2000" b="1" u="sng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90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401762"/>
          </a:xfrm>
          <a:blipFill>
            <a:blip r:embed="rId3"/>
            <a:tile tx="0" ty="0" sx="100000" sy="100000" flip="none" algn="tl"/>
          </a:blip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80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অ্যাবাকাস</a:t>
            </a:r>
            <a:r>
              <a:rPr lang="en-US" sz="8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(Abacus)</a:t>
            </a:r>
            <a:endParaRPr lang="en-US" sz="8800" dirty="0"/>
          </a:p>
        </p:txBody>
      </p:sp>
      <p:sp>
        <p:nvSpPr>
          <p:cNvPr id="16" name="TextBox 15"/>
          <p:cNvSpPr txBox="1"/>
          <p:nvPr/>
        </p:nvSpPr>
        <p:spPr>
          <a:xfrm>
            <a:off x="4267200" y="2057400"/>
            <a:ext cx="4724400" cy="2062103"/>
          </a:xfrm>
          <a:prstGeom prst="rect">
            <a:avLst/>
          </a:prstGeom>
          <a:noFill/>
          <a:ln w="38100">
            <a:solidFill>
              <a:srgbClr val="66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অ্যাবাকাসকে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প্রাচীন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গননার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খ্রীষ্ট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৫০০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অব্দে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চীন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অ্যাবাকাসের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প্রচলন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rgbClr val="6600CC"/>
              </a:solidFill>
            </a:endParaRPr>
          </a:p>
        </p:txBody>
      </p:sp>
      <p:pic>
        <p:nvPicPr>
          <p:cNvPr id="6" name="Content Placeholder 5" descr="Abacus.gif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52400" y="1828800"/>
            <a:ext cx="3914775" cy="3219450"/>
          </a:xfrm>
        </p:spPr>
      </p:pic>
      <p:sp>
        <p:nvSpPr>
          <p:cNvPr id="3" name="TextBox 2"/>
          <p:cNvSpPr txBox="1"/>
          <p:nvPr/>
        </p:nvSpPr>
        <p:spPr>
          <a:xfrm>
            <a:off x="609600" y="525780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ABACUS</a:t>
            </a:r>
            <a:endParaRPr lang="en-US" sz="2000" b="1" dirty="0">
              <a:solidFill>
                <a:srgbClr val="0070C0"/>
              </a:solidFill>
            </a:endParaRPr>
          </a:p>
        </p:txBody>
      </p:sp>
      <p:pic>
        <p:nvPicPr>
          <p:cNvPr id="11266" name="Picture 2" descr="D:\photo\inde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294" y="4361329"/>
            <a:ext cx="4572000" cy="235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91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76200"/>
            <a:ext cx="662940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নেপিয়ারের</a:t>
            </a:r>
            <a:r>
              <a:rPr lang="en-US" sz="5400" dirty="0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CC00CC"/>
                </a:solidFill>
                <a:latin typeface="NikoshBAN" pitchFamily="2" charset="0"/>
                <a:cs typeface="NikoshBAN" pitchFamily="2" charset="0"/>
              </a:rPr>
              <a:t>অস্থি</a:t>
            </a:r>
            <a:endParaRPr lang="en-US" sz="5400" dirty="0">
              <a:solidFill>
                <a:srgbClr val="CC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" name="Picture 19" descr="napier bone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447800"/>
            <a:ext cx="3810000" cy="277158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114800" y="1447800"/>
            <a:ext cx="5029200" cy="3046988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স্কটিস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গণিতবিদ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নেপিয়ার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(john Napier)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গননার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প্রচলন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তিনি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দাগকাটা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কাটি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কাটি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নেপিয়ারের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অস্থি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3200" dirty="0" smtClean="0">
                <a:solidFill>
                  <a:srgbClr val="6600CC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rgbClr val="66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 descr="D:\photo\Napier pict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67200"/>
            <a:ext cx="2514600" cy="215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6294727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JOHN NAPIER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0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644</Words>
  <Application>Microsoft Office PowerPoint</Application>
  <PresentationFormat>On-screen Show (4:3)</PresentationFormat>
  <Paragraphs>87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পাঠের উদ্দেশ্য</vt:lpstr>
      <vt:lpstr>PowerPoint Presentation</vt:lpstr>
      <vt:lpstr>PowerPoint Presentation</vt:lpstr>
      <vt:lpstr>PowerPoint Presentation</vt:lpstr>
      <vt:lpstr>অ্যাবাকাস(Abacus)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TSS</cp:lastModifiedBy>
  <cp:revision>38</cp:revision>
  <dcterms:created xsi:type="dcterms:W3CDTF">2013-02-22T09:37:00Z</dcterms:created>
  <dcterms:modified xsi:type="dcterms:W3CDTF">2013-02-28T03:34:48Z</dcterms:modified>
</cp:coreProperties>
</file>